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67" r:id="rId6"/>
    <p:sldId id="268" r:id="rId7"/>
    <p:sldId id="269" r:id="rId8"/>
    <p:sldId id="265" r:id="rId9"/>
  </p:sldIdLst>
  <p:sldSz cx="18288000" cy="10287000"/>
  <p:notesSz cx="6858000" cy="9144000"/>
  <p:embeddedFontLst>
    <p:embeddedFont>
      <p:font typeface="Open Sauce" panose="020B0604020202020204" charset="0"/>
      <p:regular r:id="rId10"/>
    </p:embeddedFont>
    <p:embeddedFont>
      <p:font typeface="Open Sauce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153C1-6864-4EE9-8360-021B1A1A1DFD}" v="63" dt="2025-09-11T07:47:10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uwatobi Ojo" userId="a7b3c010-6d4e-4907-acef-7a2bfcbe2a77" providerId="ADAL" clId="{207149B5-C667-4262-AAA8-3F46CAFBFFFF}"/>
    <pc:docChg chg="undo custSel addSld modSld">
      <pc:chgData name="Oluwatobi Ojo" userId="a7b3c010-6d4e-4907-acef-7a2bfcbe2a77" providerId="ADAL" clId="{207149B5-C667-4262-AAA8-3F46CAFBFFFF}" dt="2025-09-11T07:47:23.132" v="591" actId="20577"/>
      <pc:docMkLst>
        <pc:docMk/>
      </pc:docMkLst>
      <pc:sldChg chg="addSp delSp modSp mod">
        <pc:chgData name="Oluwatobi Ojo" userId="a7b3c010-6d4e-4907-acef-7a2bfcbe2a77" providerId="ADAL" clId="{207149B5-C667-4262-AAA8-3F46CAFBFFFF}" dt="2025-09-11T06:26:08.916" v="79" actId="1076"/>
        <pc:sldMkLst>
          <pc:docMk/>
          <pc:sldMk cId="0" sldId="257"/>
        </pc:sldMkLst>
        <pc:spChg chg="add mod">
          <ac:chgData name="Oluwatobi Ojo" userId="a7b3c010-6d4e-4907-acef-7a2bfcbe2a77" providerId="ADAL" clId="{207149B5-C667-4262-AAA8-3F46CAFBFFFF}" dt="2025-09-11T06:19:06.603" v="59" actId="1076"/>
          <ac:spMkLst>
            <pc:docMk/>
            <pc:sldMk cId="0" sldId="257"/>
            <ac:spMk id="7" creationId="{487FE264-EAE2-2913-EEE1-F4F7EC2418B4}"/>
          </ac:spMkLst>
        </pc:spChg>
        <pc:spChg chg="add del mod">
          <ac:chgData name="Oluwatobi Ojo" userId="a7b3c010-6d4e-4907-acef-7a2bfcbe2a77" providerId="ADAL" clId="{207149B5-C667-4262-AAA8-3F46CAFBFFFF}" dt="2025-09-11T06:24:24.709" v="63"/>
          <ac:spMkLst>
            <pc:docMk/>
            <pc:sldMk cId="0" sldId="257"/>
            <ac:spMk id="8" creationId="{1DAD0124-8D4B-8EFD-E5C7-0CD067C82A62}"/>
          </ac:spMkLst>
        </pc:spChg>
        <pc:spChg chg="add del mod">
          <ac:chgData name="Oluwatobi Ojo" userId="a7b3c010-6d4e-4907-acef-7a2bfcbe2a77" providerId="ADAL" clId="{207149B5-C667-4262-AAA8-3F46CAFBFFFF}" dt="2025-09-11T06:24:43.506" v="65" actId="478"/>
          <ac:spMkLst>
            <pc:docMk/>
            <pc:sldMk cId="0" sldId="257"/>
            <ac:spMk id="9" creationId="{0F6229F0-AE98-FC3F-80BD-16C135CF0E9F}"/>
          </ac:spMkLst>
        </pc:spChg>
        <pc:spChg chg="add mod">
          <ac:chgData name="Oluwatobi Ojo" userId="a7b3c010-6d4e-4907-acef-7a2bfcbe2a77" providerId="ADAL" clId="{207149B5-C667-4262-AAA8-3F46CAFBFFFF}" dt="2025-09-11T06:26:02.043" v="78" actId="1076"/>
          <ac:spMkLst>
            <pc:docMk/>
            <pc:sldMk cId="0" sldId="257"/>
            <ac:spMk id="10" creationId="{E420CD50-E204-FB96-A85C-145167767CA7}"/>
          </ac:spMkLst>
        </pc:spChg>
        <pc:spChg chg="del mod">
          <ac:chgData name="Oluwatobi Ojo" userId="a7b3c010-6d4e-4907-acef-7a2bfcbe2a77" providerId="ADAL" clId="{207149B5-C667-4262-AAA8-3F46CAFBFFFF}" dt="2025-09-10T23:28:07.840" v="2"/>
          <ac:spMkLst>
            <pc:docMk/>
            <pc:sldMk cId="0" sldId="257"/>
            <ac:spMk id="30" creationId="{00000000-0000-0000-0000-000000000000}"/>
          </ac:spMkLst>
        </pc:spChg>
        <pc:graphicFrameChg chg="add del mod">
          <ac:chgData name="Oluwatobi Ojo" userId="a7b3c010-6d4e-4907-acef-7a2bfcbe2a77" providerId="ADAL" clId="{207149B5-C667-4262-AAA8-3F46CAFBFFFF}" dt="2025-09-11T06:13:42.464" v="10" actId="478"/>
          <ac:graphicFrameMkLst>
            <pc:docMk/>
            <pc:sldMk cId="0" sldId="257"/>
            <ac:graphicFrameMk id="3" creationId="{435D0182-B77F-676C-3132-014D2AB6AE16}"/>
          </ac:graphicFrameMkLst>
        </pc:graphicFrameChg>
        <pc:graphicFrameChg chg="add mod">
          <ac:chgData name="Oluwatobi Ojo" userId="a7b3c010-6d4e-4907-acef-7a2bfcbe2a77" providerId="ADAL" clId="{207149B5-C667-4262-AAA8-3F46CAFBFFFF}" dt="2025-09-11T06:26:08.916" v="79" actId="1076"/>
          <ac:graphicFrameMkLst>
            <pc:docMk/>
            <pc:sldMk cId="0" sldId="257"/>
            <ac:graphicFrameMk id="4" creationId="{435D0182-B77F-676C-3132-014D2AB6AE16}"/>
          </ac:graphicFrameMkLst>
        </pc:graphicFrameChg>
        <pc:picChg chg="add mod">
          <ac:chgData name="Oluwatobi Ojo" userId="a7b3c010-6d4e-4907-acef-7a2bfcbe2a77" providerId="ADAL" clId="{207149B5-C667-4262-AAA8-3F46CAFBFFFF}" dt="2025-09-11T06:18:12.399" v="37" actId="1076"/>
          <ac:picMkLst>
            <pc:docMk/>
            <pc:sldMk cId="0" sldId="257"/>
            <ac:picMk id="6" creationId="{D77E83BC-B68E-28F7-D92F-1AA45D6834E4}"/>
          </ac:picMkLst>
        </pc:picChg>
      </pc:sldChg>
      <pc:sldChg chg="modSp mod">
        <pc:chgData name="Oluwatobi Ojo" userId="a7b3c010-6d4e-4907-acef-7a2bfcbe2a77" providerId="ADAL" clId="{207149B5-C667-4262-AAA8-3F46CAFBFFFF}" dt="2025-09-10T23:28:23.646" v="3" actId="1076"/>
        <pc:sldMkLst>
          <pc:docMk/>
          <pc:sldMk cId="0" sldId="265"/>
        </pc:sldMkLst>
        <pc:spChg chg="mod">
          <ac:chgData name="Oluwatobi Ojo" userId="a7b3c010-6d4e-4907-acef-7a2bfcbe2a77" providerId="ADAL" clId="{207149B5-C667-4262-AAA8-3F46CAFBFFFF}" dt="2025-09-10T23:28:23.646" v="3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Oluwatobi Ojo" userId="a7b3c010-6d4e-4907-acef-7a2bfcbe2a77" providerId="ADAL" clId="{207149B5-C667-4262-AAA8-3F46CAFBFFFF}" dt="2025-09-10T23:28:23.646" v="3" actId="1076"/>
          <ac:spMkLst>
            <pc:docMk/>
            <pc:sldMk cId="0" sldId="265"/>
            <ac:spMk id="8" creationId="{00000000-0000-0000-0000-000000000000}"/>
          </ac:spMkLst>
        </pc:spChg>
      </pc:sldChg>
      <pc:sldChg chg="addSp modSp add mod">
        <pc:chgData name="Oluwatobi Ojo" userId="a7b3c010-6d4e-4907-acef-7a2bfcbe2a77" providerId="ADAL" clId="{207149B5-C667-4262-AAA8-3F46CAFBFFFF}" dt="2025-09-11T06:47:34.366" v="375" actId="1076"/>
        <pc:sldMkLst>
          <pc:docMk/>
          <pc:sldMk cId="3014201683" sldId="266"/>
        </pc:sldMkLst>
        <pc:spChg chg="add mod">
          <ac:chgData name="Oluwatobi Ojo" userId="a7b3c010-6d4e-4907-acef-7a2bfcbe2a77" providerId="ADAL" clId="{207149B5-C667-4262-AAA8-3F46CAFBFFFF}" dt="2025-09-11T06:27:01.115" v="98" actId="1076"/>
          <ac:spMkLst>
            <pc:docMk/>
            <pc:sldMk cId="3014201683" sldId="266"/>
            <ac:spMk id="3" creationId="{80966432-676C-DE40-A066-CBF858097653}"/>
          </ac:spMkLst>
        </pc:spChg>
        <pc:spChg chg="add mod">
          <ac:chgData name="Oluwatobi Ojo" userId="a7b3c010-6d4e-4907-acef-7a2bfcbe2a77" providerId="ADAL" clId="{207149B5-C667-4262-AAA8-3F46CAFBFFFF}" dt="2025-09-11T06:47:34.366" v="375" actId="1076"/>
          <ac:spMkLst>
            <pc:docMk/>
            <pc:sldMk cId="3014201683" sldId="266"/>
            <ac:spMk id="5" creationId="{8A359801-34DC-CCC7-A631-431816C20749}"/>
          </ac:spMkLst>
        </pc:spChg>
        <pc:graphicFrameChg chg="add mod">
          <ac:chgData name="Oluwatobi Ojo" userId="a7b3c010-6d4e-4907-acef-7a2bfcbe2a77" providerId="ADAL" clId="{207149B5-C667-4262-AAA8-3F46CAFBFFFF}" dt="2025-09-11T06:41:55.036" v="110" actId="14100"/>
          <ac:graphicFrameMkLst>
            <pc:docMk/>
            <pc:sldMk cId="3014201683" sldId="266"/>
            <ac:graphicFrameMk id="4" creationId="{35463A43-5DA8-0CA4-FDB5-73EE32FED8FB}"/>
          </ac:graphicFrameMkLst>
        </pc:graphicFrameChg>
      </pc:sldChg>
      <pc:sldChg chg="addSp modSp add mod">
        <pc:chgData name="Oluwatobi Ojo" userId="a7b3c010-6d4e-4907-acef-7a2bfcbe2a77" providerId="ADAL" clId="{207149B5-C667-4262-AAA8-3F46CAFBFFFF}" dt="2025-09-11T07:06:34.724" v="432" actId="20577"/>
        <pc:sldMkLst>
          <pc:docMk/>
          <pc:sldMk cId="1868252382" sldId="267"/>
        </pc:sldMkLst>
        <pc:spChg chg="add mod">
          <ac:chgData name="Oluwatobi Ojo" userId="a7b3c010-6d4e-4907-acef-7a2bfcbe2a77" providerId="ADAL" clId="{207149B5-C667-4262-AAA8-3F46CAFBFFFF}" dt="2025-09-11T07:06:21.127" v="430" actId="1076"/>
          <ac:spMkLst>
            <pc:docMk/>
            <pc:sldMk cId="1868252382" sldId="267"/>
            <ac:spMk id="6" creationId="{8EED5650-3057-9F02-A265-F2A741981610}"/>
          </ac:spMkLst>
        </pc:spChg>
        <pc:spChg chg="add mod">
          <ac:chgData name="Oluwatobi Ojo" userId="a7b3c010-6d4e-4907-acef-7a2bfcbe2a77" providerId="ADAL" clId="{207149B5-C667-4262-AAA8-3F46CAFBFFFF}" dt="2025-09-11T07:06:34.724" v="432" actId="20577"/>
          <ac:spMkLst>
            <pc:docMk/>
            <pc:sldMk cId="1868252382" sldId="267"/>
            <ac:spMk id="7" creationId="{FA65C9D2-1E77-68DE-EC74-32CBCAAFB7FB}"/>
          </ac:spMkLst>
        </pc:spChg>
        <pc:graphicFrameChg chg="add mod">
          <ac:chgData name="Oluwatobi Ojo" userId="a7b3c010-6d4e-4907-acef-7a2bfcbe2a77" providerId="ADAL" clId="{207149B5-C667-4262-AAA8-3F46CAFBFFFF}" dt="2025-09-11T06:58:51.730" v="397" actId="1076"/>
          <ac:graphicFrameMkLst>
            <pc:docMk/>
            <pc:sldMk cId="1868252382" sldId="267"/>
            <ac:graphicFrameMk id="3" creationId="{60114F82-7C14-A52D-2C96-74A58441408D}"/>
          </ac:graphicFrameMkLst>
        </pc:graphicFrameChg>
        <pc:picChg chg="add mod">
          <ac:chgData name="Oluwatobi Ojo" userId="a7b3c010-6d4e-4907-acef-7a2bfcbe2a77" providerId="ADAL" clId="{207149B5-C667-4262-AAA8-3F46CAFBFFFF}" dt="2025-09-11T06:58:46.416" v="396" actId="14100"/>
          <ac:picMkLst>
            <pc:docMk/>
            <pc:sldMk cId="1868252382" sldId="267"/>
            <ac:picMk id="5" creationId="{65E20B91-C580-A720-558B-6C5C0E8780E0}"/>
          </ac:picMkLst>
        </pc:picChg>
      </pc:sldChg>
      <pc:sldChg chg="addSp delSp modSp add mod">
        <pc:chgData name="Oluwatobi Ojo" userId="a7b3c010-6d4e-4907-acef-7a2bfcbe2a77" providerId="ADAL" clId="{207149B5-C667-4262-AAA8-3F46CAFBFFFF}" dt="2025-09-11T07:43:35.242" v="535" actId="1076"/>
        <pc:sldMkLst>
          <pc:docMk/>
          <pc:sldMk cId="1210398360" sldId="268"/>
        </pc:sldMkLst>
        <pc:spChg chg="add mod">
          <ac:chgData name="Oluwatobi Ojo" userId="a7b3c010-6d4e-4907-acef-7a2bfcbe2a77" providerId="ADAL" clId="{207149B5-C667-4262-AAA8-3F46CAFBFFFF}" dt="2025-09-11T07:32:44.490" v="515" actId="14100"/>
          <ac:spMkLst>
            <pc:docMk/>
            <pc:sldMk cId="1210398360" sldId="268"/>
            <ac:spMk id="5" creationId="{86E527C1-0A82-B430-84CA-E2627879D43A}"/>
          </ac:spMkLst>
        </pc:spChg>
        <pc:spChg chg="add mod">
          <ac:chgData name="Oluwatobi Ojo" userId="a7b3c010-6d4e-4907-acef-7a2bfcbe2a77" providerId="ADAL" clId="{207149B5-C667-4262-AAA8-3F46CAFBFFFF}" dt="2025-09-11T07:43:35.242" v="535" actId="1076"/>
          <ac:spMkLst>
            <pc:docMk/>
            <pc:sldMk cId="1210398360" sldId="268"/>
            <ac:spMk id="7" creationId="{D7C267B2-3E65-2D00-04E7-237ABABB1F5F}"/>
          </ac:spMkLst>
        </pc:spChg>
        <pc:graphicFrameChg chg="add del mod modGraphic">
          <ac:chgData name="Oluwatobi Ojo" userId="a7b3c010-6d4e-4907-acef-7a2bfcbe2a77" providerId="ADAL" clId="{207149B5-C667-4262-AAA8-3F46CAFBFFFF}" dt="2025-09-11T07:40:46.365" v="524" actId="478"/>
          <ac:graphicFrameMkLst>
            <pc:docMk/>
            <pc:sldMk cId="1210398360" sldId="268"/>
            <ac:graphicFrameMk id="6" creationId="{E809FF4C-7F57-E523-D56A-CD84F2394C36}"/>
          </ac:graphicFrameMkLst>
        </pc:graphicFrameChg>
        <pc:picChg chg="add mod">
          <ac:chgData name="Oluwatobi Ojo" userId="a7b3c010-6d4e-4907-acef-7a2bfcbe2a77" providerId="ADAL" clId="{207149B5-C667-4262-AAA8-3F46CAFBFFFF}" dt="2025-09-11T07:31:35.137" v="442" actId="14100"/>
          <ac:picMkLst>
            <pc:docMk/>
            <pc:sldMk cId="1210398360" sldId="268"/>
            <ac:picMk id="4" creationId="{E7FF311B-7F13-9B17-2FCB-350AEBEB445C}"/>
          </ac:picMkLst>
        </pc:picChg>
      </pc:sldChg>
      <pc:sldChg chg="addSp delSp modSp add mod">
        <pc:chgData name="Oluwatobi Ojo" userId="a7b3c010-6d4e-4907-acef-7a2bfcbe2a77" providerId="ADAL" clId="{207149B5-C667-4262-AAA8-3F46CAFBFFFF}" dt="2025-09-11T07:47:23.132" v="591" actId="20577"/>
        <pc:sldMkLst>
          <pc:docMk/>
          <pc:sldMk cId="3201737113" sldId="269"/>
        </pc:sldMkLst>
        <pc:spChg chg="add mod">
          <ac:chgData name="Oluwatobi Ojo" userId="a7b3c010-6d4e-4907-acef-7a2bfcbe2a77" providerId="ADAL" clId="{207149B5-C667-4262-AAA8-3F46CAFBFFFF}" dt="2025-09-11T07:44:21.295" v="564" actId="20577"/>
          <ac:spMkLst>
            <pc:docMk/>
            <pc:sldMk cId="3201737113" sldId="269"/>
            <ac:spMk id="3" creationId="{730A8440-3939-8D48-B75A-9CA1E68E09E8}"/>
          </ac:spMkLst>
        </pc:spChg>
        <pc:spChg chg="del">
          <ac:chgData name="Oluwatobi Ojo" userId="a7b3c010-6d4e-4907-acef-7a2bfcbe2a77" providerId="ADAL" clId="{207149B5-C667-4262-AAA8-3F46CAFBFFFF}" dt="2025-09-11T07:43:54.701" v="537" actId="478"/>
          <ac:spMkLst>
            <pc:docMk/>
            <pc:sldMk cId="3201737113" sldId="269"/>
            <ac:spMk id="5" creationId="{8D45A982-20D1-47B3-C058-99F58B0323C4}"/>
          </ac:spMkLst>
        </pc:spChg>
        <pc:spChg chg="add del mod">
          <ac:chgData name="Oluwatobi Ojo" userId="a7b3c010-6d4e-4907-acef-7a2bfcbe2a77" providerId="ADAL" clId="{207149B5-C667-4262-AAA8-3F46CAFBFFFF}" dt="2025-09-11T07:45:48.465" v="567"/>
          <ac:spMkLst>
            <pc:docMk/>
            <pc:sldMk cId="3201737113" sldId="269"/>
            <ac:spMk id="6" creationId="{A6C698EF-146E-EE4B-BCEB-3E2F49D986D3}"/>
          </ac:spMkLst>
        </pc:spChg>
        <pc:spChg chg="del">
          <ac:chgData name="Oluwatobi Ojo" userId="a7b3c010-6d4e-4907-acef-7a2bfcbe2a77" providerId="ADAL" clId="{207149B5-C667-4262-AAA8-3F46CAFBFFFF}" dt="2025-09-11T07:43:58.806" v="539" actId="478"/>
          <ac:spMkLst>
            <pc:docMk/>
            <pc:sldMk cId="3201737113" sldId="269"/>
            <ac:spMk id="7" creationId="{D9BC7EF3-6BE1-F7F4-D347-01CDF79E7F14}"/>
          </ac:spMkLst>
        </pc:spChg>
        <pc:spChg chg="add del mod">
          <ac:chgData name="Oluwatobi Ojo" userId="a7b3c010-6d4e-4907-acef-7a2bfcbe2a77" providerId="ADAL" clId="{207149B5-C667-4262-AAA8-3F46CAFBFFFF}" dt="2025-09-11T07:47:11.495" v="589"/>
          <ac:spMkLst>
            <pc:docMk/>
            <pc:sldMk cId="3201737113" sldId="269"/>
            <ac:spMk id="8" creationId="{17F5CF63-A657-D87E-7E44-C9335D2ACDC0}"/>
          </ac:spMkLst>
        </pc:spChg>
        <pc:spChg chg="add">
          <ac:chgData name="Oluwatobi Ojo" userId="a7b3c010-6d4e-4907-acef-7a2bfcbe2a77" providerId="ADAL" clId="{207149B5-C667-4262-AAA8-3F46CAFBFFFF}" dt="2025-09-11T07:45:57.237" v="569"/>
          <ac:spMkLst>
            <pc:docMk/>
            <pc:sldMk cId="3201737113" sldId="269"/>
            <ac:spMk id="9" creationId="{A349B5DC-B1E0-568F-7334-657BD70A88DF}"/>
          </ac:spMkLst>
        </pc:spChg>
        <pc:spChg chg="add mod">
          <ac:chgData name="Oluwatobi Ojo" userId="a7b3c010-6d4e-4907-acef-7a2bfcbe2a77" providerId="ADAL" clId="{207149B5-C667-4262-AAA8-3F46CAFBFFFF}" dt="2025-09-11T07:47:23.132" v="591" actId="20577"/>
          <ac:spMkLst>
            <pc:docMk/>
            <pc:sldMk cId="3201737113" sldId="269"/>
            <ac:spMk id="10" creationId="{F621BFA4-BFE8-9420-C9A1-F9DB5D2EEB87}"/>
          </ac:spMkLst>
        </pc:spChg>
        <pc:picChg chg="del">
          <ac:chgData name="Oluwatobi Ojo" userId="a7b3c010-6d4e-4907-acef-7a2bfcbe2a77" providerId="ADAL" clId="{207149B5-C667-4262-AAA8-3F46CAFBFFFF}" dt="2025-09-11T07:43:56.146" v="538" actId="478"/>
          <ac:picMkLst>
            <pc:docMk/>
            <pc:sldMk cId="3201737113" sldId="269"/>
            <ac:picMk id="4" creationId="{26BF9A40-A4D9-26CA-FBD6-AD6566AE486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data-175757090345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data-175757242419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data-175757363890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Region Sales</a:t>
            </a:r>
            <a:endParaRPr lang="en-NG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'data-1757570903450'!$C$1</c:f>
              <c:strCache>
                <c:ptCount val="1"/>
                <c:pt idx="0">
                  <c:v>total_sales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'data-1757570903450'!$A$2:$A$5</c:f>
              <c:strCache>
                <c:ptCount val="4"/>
                <c:pt idx="0">
                  <c:v>Midwest</c:v>
                </c:pt>
                <c:pt idx="1">
                  <c:v>Southeast</c:v>
                </c:pt>
                <c:pt idx="2">
                  <c:v>West</c:v>
                </c:pt>
                <c:pt idx="3">
                  <c:v>Northeast</c:v>
                </c:pt>
              </c:strCache>
            </c:strRef>
          </c:cat>
          <c:val>
            <c:numRef>
              <c:f>'data-1757570903450'!$C$2:$C$5</c:f>
              <c:numCache>
                <c:formatCode>General</c:formatCode>
                <c:ptCount val="4"/>
                <c:pt idx="0">
                  <c:v>3013486.51</c:v>
                </c:pt>
                <c:pt idx="1">
                  <c:v>6458497</c:v>
                </c:pt>
                <c:pt idx="2">
                  <c:v>5925122.96</c:v>
                </c:pt>
                <c:pt idx="3">
                  <c:v>7744405.3600000003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7-466F-9596-5E453283F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axId val="2130503663"/>
        <c:axId val="2130513263"/>
      </c:barChart>
      <c:catAx>
        <c:axId val="2130503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130513263"/>
        <c:crosses val="autoZero"/>
        <c:auto val="1"/>
        <c:lblAlgn val="ctr"/>
        <c:lblOffset val="100"/>
        <c:noMultiLvlLbl val="0"/>
      </c:catAx>
      <c:valAx>
        <c:axId val="21305132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050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MoM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'data-1757572424191'!$D$1:$D$2</c:f>
              <c:strCache>
                <c:ptCount val="2"/>
                <c:pt idx="0">
                  <c:v>mom_growth</c:v>
                </c:pt>
                <c:pt idx="1">
                  <c:v>NULL</c:v>
                </c:pt>
              </c:strCache>
            </c:strRef>
          </c:tx>
          <c:spPr>
            <a:solidFill>
              <a:srgbClr val="196B24">
                <a:alpha val="74902"/>
              </a:srgbClr>
            </a:solidFill>
            <a:ln>
              <a:noFill/>
            </a:ln>
            <a:effectLst/>
          </c:spPr>
          <c:invertIfNegative val="1"/>
          <c:cat>
            <c:numRef>
              <c:f>'data-1757572424191'!$A$3:$A$39</c:f>
              <c:numCache>
                <c:formatCode>[$-409]d\-mmm\-yy;@</c:formatCode>
                <c:ptCount val="37"/>
                <c:pt idx="0">
                  <c:v>41640</c:v>
                </c:pt>
                <c:pt idx="1">
                  <c:v>41671</c:v>
                </c:pt>
                <c:pt idx="2">
                  <c:v>41699</c:v>
                </c:pt>
                <c:pt idx="3">
                  <c:v>41730</c:v>
                </c:pt>
                <c:pt idx="4">
                  <c:v>41760</c:v>
                </c:pt>
                <c:pt idx="5">
                  <c:v>41791</c:v>
                </c:pt>
                <c:pt idx="6">
                  <c:v>41821</c:v>
                </c:pt>
                <c:pt idx="7">
                  <c:v>41852</c:v>
                </c:pt>
                <c:pt idx="8">
                  <c:v>41883</c:v>
                </c:pt>
                <c:pt idx="9">
                  <c:v>41913</c:v>
                </c:pt>
                <c:pt idx="10">
                  <c:v>41944</c:v>
                </c:pt>
                <c:pt idx="11">
                  <c:v>41974</c:v>
                </c:pt>
                <c:pt idx="12">
                  <c:v>42005</c:v>
                </c:pt>
                <c:pt idx="13">
                  <c:v>42036</c:v>
                </c:pt>
                <c:pt idx="14">
                  <c:v>42064</c:v>
                </c:pt>
                <c:pt idx="15">
                  <c:v>42095</c:v>
                </c:pt>
                <c:pt idx="16">
                  <c:v>42125</c:v>
                </c:pt>
                <c:pt idx="17">
                  <c:v>42156</c:v>
                </c:pt>
                <c:pt idx="18">
                  <c:v>42186</c:v>
                </c:pt>
                <c:pt idx="19">
                  <c:v>42217</c:v>
                </c:pt>
                <c:pt idx="20">
                  <c:v>42248</c:v>
                </c:pt>
                <c:pt idx="21">
                  <c:v>42278</c:v>
                </c:pt>
                <c:pt idx="22">
                  <c:v>42309</c:v>
                </c:pt>
                <c:pt idx="23">
                  <c:v>42339</c:v>
                </c:pt>
                <c:pt idx="24">
                  <c:v>42370</c:v>
                </c:pt>
                <c:pt idx="25">
                  <c:v>42401</c:v>
                </c:pt>
                <c:pt idx="26">
                  <c:v>42430</c:v>
                </c:pt>
                <c:pt idx="27">
                  <c:v>42461</c:v>
                </c:pt>
                <c:pt idx="28">
                  <c:v>42491</c:v>
                </c:pt>
                <c:pt idx="29">
                  <c:v>42522</c:v>
                </c:pt>
                <c:pt idx="30">
                  <c:v>42552</c:v>
                </c:pt>
                <c:pt idx="31">
                  <c:v>42583</c:v>
                </c:pt>
                <c:pt idx="32">
                  <c:v>42614</c:v>
                </c:pt>
                <c:pt idx="33">
                  <c:v>42644</c:v>
                </c:pt>
                <c:pt idx="34">
                  <c:v>42675</c:v>
                </c:pt>
                <c:pt idx="35">
                  <c:v>42705</c:v>
                </c:pt>
                <c:pt idx="36">
                  <c:v>42736</c:v>
                </c:pt>
              </c:numCache>
            </c:numRef>
          </c:cat>
          <c:val>
            <c:numRef>
              <c:f>'data-1757572424191'!$D$3:$D$39</c:f>
              <c:numCache>
                <c:formatCode>0.0%</c:formatCode>
                <c:ptCount val="37"/>
                <c:pt idx="0">
                  <c:v>-0.24167304038099099</c:v>
                </c:pt>
                <c:pt idx="1">
                  <c:v>0.22220245336316999</c:v>
                </c:pt>
                <c:pt idx="2">
                  <c:v>-2.34730314140967E-2</c:v>
                </c:pt>
                <c:pt idx="3">
                  <c:v>9.9020439438319494E-3</c:v>
                </c:pt>
                <c:pt idx="4">
                  <c:v>-7.4468070609174694E-2</c:v>
                </c:pt>
                <c:pt idx="5">
                  <c:v>-6.7525212211130906E-2</c:v>
                </c:pt>
                <c:pt idx="6">
                  <c:v>-2.8648742263081499E-2</c:v>
                </c:pt>
                <c:pt idx="7">
                  <c:v>0.26824509917209999</c:v>
                </c:pt>
                <c:pt idx="8">
                  <c:v>-0.18194623560288301</c:v>
                </c:pt>
                <c:pt idx="9">
                  <c:v>0.65128601221235305</c:v>
                </c:pt>
                <c:pt idx="10">
                  <c:v>-0.37033569639401998</c:v>
                </c:pt>
                <c:pt idx="11">
                  <c:v>0.176564028765168</c:v>
                </c:pt>
                <c:pt idx="12">
                  <c:v>-5.2209115728032801E-2</c:v>
                </c:pt>
                <c:pt idx="13">
                  <c:v>-4.0586876010446103E-2</c:v>
                </c:pt>
                <c:pt idx="14">
                  <c:v>0.55655397986879995</c:v>
                </c:pt>
                <c:pt idx="15">
                  <c:v>-0.130245258309822</c:v>
                </c:pt>
                <c:pt idx="16">
                  <c:v>-0.13485832552468799</c:v>
                </c:pt>
                <c:pt idx="17">
                  <c:v>7.6952192411427894E-2</c:v>
                </c:pt>
                <c:pt idx="18">
                  <c:v>9.7383613776306804E-2</c:v>
                </c:pt>
                <c:pt idx="19">
                  <c:v>4.0243735655440104E-3</c:v>
                </c:pt>
                <c:pt idx="20">
                  <c:v>0.10154997366816999</c:v>
                </c:pt>
                <c:pt idx="21">
                  <c:v>8.4843616181601494E-2</c:v>
                </c:pt>
                <c:pt idx="22">
                  <c:v>0.23079314505413701</c:v>
                </c:pt>
                <c:pt idx="23">
                  <c:v>-9.8606622178679798E-2</c:v>
                </c:pt>
                <c:pt idx="24">
                  <c:v>1.7452854524083499E-2</c:v>
                </c:pt>
                <c:pt idx="25">
                  <c:v>5.8210017116183104E-3</c:v>
                </c:pt>
                <c:pt idx="26">
                  <c:v>0.26996646844317301</c:v>
                </c:pt>
                <c:pt idx="27">
                  <c:v>-4.2151362149821299E-2</c:v>
                </c:pt>
                <c:pt idx="28">
                  <c:v>8.05482113710944E-2</c:v>
                </c:pt>
                <c:pt idx="29">
                  <c:v>0.39359083036501002</c:v>
                </c:pt>
                <c:pt idx="30">
                  <c:v>6.5203497052995399E-2</c:v>
                </c:pt>
                <c:pt idx="31">
                  <c:v>-0.114066252280765</c:v>
                </c:pt>
                <c:pt idx="32">
                  <c:v>0.109162452848181</c:v>
                </c:pt>
                <c:pt idx="33">
                  <c:v>0.14222616872996599</c:v>
                </c:pt>
                <c:pt idx="34">
                  <c:v>1.31090650218202E-2</c:v>
                </c:pt>
                <c:pt idx="35">
                  <c:v>0.26806931996964301</c:v>
                </c:pt>
                <c:pt idx="36">
                  <c:v>-0.95585369865970804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6161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6063-4D5A-908A-D96DC6A95F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2130560303"/>
        <c:axId val="2130568943"/>
      </c:barChart>
      <c:dateAx>
        <c:axId val="2130560303"/>
        <c:scaling>
          <c:orientation val="minMax"/>
        </c:scaling>
        <c:delete val="0"/>
        <c:axPos val="b"/>
        <c:numFmt formatCode="[$-409]d\-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130568943"/>
        <c:crosses val="autoZero"/>
        <c:auto val="1"/>
        <c:lblOffset val="100"/>
        <c:baseTimeUnit val="months"/>
      </c:dateAx>
      <c:valAx>
        <c:axId val="2130568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130560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Number of 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9.3938306886766063E-2"/>
          <c:y val="0.11056772401544644"/>
          <c:w val="0.8933713377832847"/>
          <c:h val="0.882453458983789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'data-1757573638902'!$B$1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'data-1757573638902'!$A$2:$A$7</c:f>
              <c:strCache>
                <c:ptCount val="6"/>
                <c:pt idx="0">
                  <c:v>adwords</c:v>
                </c:pt>
                <c:pt idx="1">
                  <c:v>banner</c:v>
                </c:pt>
                <c:pt idx="2">
                  <c:v>direct</c:v>
                </c:pt>
                <c:pt idx="3">
                  <c:v>facebook</c:v>
                </c:pt>
                <c:pt idx="4">
                  <c:v>organic</c:v>
                </c:pt>
                <c:pt idx="5">
                  <c:v>twitter</c:v>
                </c:pt>
              </c:strCache>
            </c:strRef>
          </c:cat>
          <c:val>
            <c:numRef>
              <c:f>'data-1757573638902'!$B$2:$B$7</c:f>
              <c:numCache>
                <c:formatCode>General</c:formatCode>
                <c:ptCount val="6"/>
                <c:pt idx="0">
                  <c:v>31</c:v>
                </c:pt>
                <c:pt idx="1">
                  <c:v>23</c:v>
                </c:pt>
                <c:pt idx="2">
                  <c:v>193</c:v>
                </c:pt>
                <c:pt idx="3">
                  <c:v>41</c:v>
                </c:pt>
                <c:pt idx="4">
                  <c:v>42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76-4041-8D94-6878D0F20D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2"/>
        <c:axId val="2130558863"/>
        <c:axId val="2130582863"/>
      </c:barChart>
      <c:catAx>
        <c:axId val="2130558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130582863"/>
        <c:crosses val="autoZero"/>
        <c:auto val="1"/>
        <c:lblAlgn val="ctr"/>
        <c:lblOffset val="100"/>
        <c:noMultiLvlLbl val="0"/>
      </c:catAx>
      <c:valAx>
        <c:axId val="21305828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055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6696358" y="1028700"/>
            <a:ext cx="475923" cy="475923"/>
          </a:xfrm>
          <a:custGeom>
            <a:avLst/>
            <a:gdLst/>
            <a:ahLst/>
            <a:cxnLst/>
            <a:rect l="l" t="t" r="r" b="b"/>
            <a:pathLst>
              <a:path w="475923" h="475923">
                <a:moveTo>
                  <a:pt x="0" y="0"/>
                </a:moveTo>
                <a:lnTo>
                  <a:pt x="475923" y="0"/>
                </a:lnTo>
                <a:lnTo>
                  <a:pt x="475923" y="475923"/>
                </a:lnTo>
                <a:lnTo>
                  <a:pt x="0" y="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-6182008" y="-859565"/>
            <a:ext cx="12173516" cy="12006130"/>
          </a:xfrm>
          <a:custGeom>
            <a:avLst/>
            <a:gdLst/>
            <a:ahLst/>
            <a:cxnLst/>
            <a:rect l="l" t="t" r="r" b="b"/>
            <a:pathLst>
              <a:path w="12173516" h="12006130">
                <a:moveTo>
                  <a:pt x="0" y="0"/>
                </a:moveTo>
                <a:lnTo>
                  <a:pt x="12173516" y="0"/>
                </a:lnTo>
                <a:lnTo>
                  <a:pt x="12173516" y="12006130"/>
                </a:lnTo>
                <a:lnTo>
                  <a:pt x="0" y="12006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5" name="Group 5"/>
          <p:cNvGrpSpPr/>
          <p:nvPr/>
        </p:nvGrpSpPr>
        <p:grpSpPr>
          <a:xfrm>
            <a:off x="6696358" y="7554198"/>
            <a:ext cx="4966142" cy="1119538"/>
            <a:chOff x="0" y="0"/>
            <a:chExt cx="1307955" cy="2948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7955" cy="294858"/>
            </a:xfrm>
            <a:custGeom>
              <a:avLst/>
              <a:gdLst/>
              <a:ahLst/>
              <a:cxnLst/>
              <a:rect l="l" t="t" r="r" b="b"/>
              <a:pathLst>
                <a:path w="1307955" h="294858">
                  <a:moveTo>
                    <a:pt x="43650" y="0"/>
                  </a:moveTo>
                  <a:lnTo>
                    <a:pt x="1264305" y="0"/>
                  </a:lnTo>
                  <a:cubicBezTo>
                    <a:pt x="1275882" y="0"/>
                    <a:pt x="1286984" y="4599"/>
                    <a:pt x="1295170" y="12785"/>
                  </a:cubicBezTo>
                  <a:cubicBezTo>
                    <a:pt x="1303356" y="20971"/>
                    <a:pt x="1307955" y="32074"/>
                    <a:pt x="1307955" y="43650"/>
                  </a:cubicBezTo>
                  <a:lnTo>
                    <a:pt x="1307955" y="251207"/>
                  </a:lnTo>
                  <a:cubicBezTo>
                    <a:pt x="1307955" y="275315"/>
                    <a:pt x="1288412" y="294858"/>
                    <a:pt x="1264305" y="294858"/>
                  </a:cubicBezTo>
                  <a:lnTo>
                    <a:pt x="43650" y="294858"/>
                  </a:lnTo>
                  <a:cubicBezTo>
                    <a:pt x="32074" y="294858"/>
                    <a:pt x="20971" y="290259"/>
                    <a:pt x="12785" y="282073"/>
                  </a:cubicBezTo>
                  <a:cubicBezTo>
                    <a:pt x="4599" y="273887"/>
                    <a:pt x="0" y="262784"/>
                    <a:pt x="0" y="251207"/>
                  </a:cubicBezTo>
                  <a:lnTo>
                    <a:pt x="0" y="43650"/>
                  </a:lnTo>
                  <a:cubicBezTo>
                    <a:pt x="0" y="19543"/>
                    <a:pt x="19543" y="0"/>
                    <a:pt x="4365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N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30795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05230" y="7729308"/>
            <a:ext cx="720779" cy="559769"/>
          </a:xfrm>
          <a:custGeom>
            <a:avLst/>
            <a:gdLst/>
            <a:ahLst/>
            <a:cxnLst/>
            <a:rect l="l" t="t" r="r" b="b"/>
            <a:pathLst>
              <a:path w="720779" h="559769">
                <a:moveTo>
                  <a:pt x="0" y="0"/>
                </a:moveTo>
                <a:lnTo>
                  <a:pt x="720779" y="0"/>
                </a:lnTo>
                <a:lnTo>
                  <a:pt x="720779" y="559769"/>
                </a:lnTo>
                <a:lnTo>
                  <a:pt x="0" y="559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83814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>
            <a:off x="17627438" y="1864281"/>
            <a:ext cx="2485094" cy="2363946"/>
          </a:xfrm>
          <a:custGeom>
            <a:avLst/>
            <a:gdLst/>
            <a:ahLst/>
            <a:cxnLst/>
            <a:rect l="l" t="t" r="r" b="b"/>
            <a:pathLst>
              <a:path w="2485094" h="2363946">
                <a:moveTo>
                  <a:pt x="0" y="0"/>
                </a:moveTo>
                <a:lnTo>
                  <a:pt x="2485094" y="0"/>
                </a:lnTo>
                <a:lnTo>
                  <a:pt x="2485094" y="2363946"/>
                </a:lnTo>
                <a:lnTo>
                  <a:pt x="0" y="2363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7412860" y="1109499"/>
            <a:ext cx="228676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Parch &amp; Posey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3326" y="2955446"/>
            <a:ext cx="9461372" cy="155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9600" b="1" dirty="0">
                <a:solidFill>
                  <a:srgbClr val="0736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93326" y="4367197"/>
            <a:ext cx="9461372" cy="155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96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Case Study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4847" y="7932992"/>
            <a:ext cx="428916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Circle-11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8586F50-6A23-5E34-D431-5BAE982B1E1D}"/>
              </a:ext>
            </a:extLst>
          </p:cNvPr>
          <p:cNvSpPr txBox="1"/>
          <p:nvPr/>
        </p:nvSpPr>
        <p:spPr>
          <a:xfrm>
            <a:off x="6696358" y="8761168"/>
            <a:ext cx="7699236" cy="29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1400" b="1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Group Members – Oluwatobi Ojo, Olalekan Rasaq, Afeez Olasunkanmi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-329621" y="1689921"/>
            <a:ext cx="8301394" cy="8104236"/>
          </a:xfrm>
          <a:custGeom>
            <a:avLst/>
            <a:gdLst/>
            <a:ahLst/>
            <a:cxnLst/>
            <a:rect l="l" t="t" r="r" b="b"/>
            <a:pathLst>
              <a:path w="8301394" h="8104236">
                <a:moveTo>
                  <a:pt x="0" y="0"/>
                </a:moveTo>
                <a:lnTo>
                  <a:pt x="8301394" y="0"/>
                </a:lnTo>
                <a:lnTo>
                  <a:pt x="8301394" y="8104237"/>
                </a:lnTo>
                <a:lnTo>
                  <a:pt x="0" y="810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4" name="Group 4"/>
          <p:cNvGrpSpPr/>
          <p:nvPr/>
        </p:nvGrpSpPr>
        <p:grpSpPr>
          <a:xfrm>
            <a:off x="994192" y="1689921"/>
            <a:ext cx="6977581" cy="6977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5653" r="-35653"/>
              </a:stretch>
            </a:blipFill>
          </p:spPr>
          <p:txBody>
            <a:bodyPr/>
            <a:lstStyle/>
            <a:p>
              <a:endParaRPr lang="en-NG"/>
            </a:p>
          </p:txBody>
        </p:sp>
      </p:grpSp>
      <p:sp>
        <p:nvSpPr>
          <p:cNvPr id="6" name="Freeform 6"/>
          <p:cNvSpPr/>
          <p:nvPr/>
        </p:nvSpPr>
        <p:spPr>
          <a:xfrm>
            <a:off x="7106818" y="1284688"/>
            <a:ext cx="864955" cy="405234"/>
          </a:xfrm>
          <a:custGeom>
            <a:avLst/>
            <a:gdLst/>
            <a:ahLst/>
            <a:cxnLst/>
            <a:rect l="l" t="t" r="r" b="b"/>
            <a:pathLst>
              <a:path w="864955" h="405234">
                <a:moveTo>
                  <a:pt x="0" y="0"/>
                </a:moveTo>
                <a:lnTo>
                  <a:pt x="864955" y="0"/>
                </a:lnTo>
                <a:lnTo>
                  <a:pt x="864955" y="405233"/>
                </a:lnTo>
                <a:lnTo>
                  <a:pt x="0" y="405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4204" t="-110144" b="-118998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930684" y="7232922"/>
            <a:ext cx="6360639" cy="6002853"/>
          </a:xfrm>
          <a:custGeom>
            <a:avLst/>
            <a:gdLst/>
            <a:ahLst/>
            <a:cxnLst/>
            <a:rect l="l" t="t" r="r" b="b"/>
            <a:pathLst>
              <a:path w="6360639" h="6002853">
                <a:moveTo>
                  <a:pt x="0" y="0"/>
                </a:moveTo>
                <a:lnTo>
                  <a:pt x="6360639" y="0"/>
                </a:lnTo>
                <a:lnTo>
                  <a:pt x="6360639" y="6002853"/>
                </a:lnTo>
                <a:lnTo>
                  <a:pt x="0" y="600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TextBox 8"/>
          <p:cNvSpPr txBox="1"/>
          <p:nvPr/>
        </p:nvSpPr>
        <p:spPr>
          <a:xfrm>
            <a:off x="8610600" y="2009393"/>
            <a:ext cx="8560035" cy="102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60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Company 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0600" y="3610395"/>
            <a:ext cx="83820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Parch &amp; Posey is a </a:t>
            </a:r>
            <a:r>
              <a:rPr lang="en-US" sz="2800" b="1" dirty="0"/>
              <a:t>B2B paper company</a:t>
            </a:r>
            <a:r>
              <a:rPr lang="en-US" sz="2800" dirty="0"/>
              <a:t> that specializes in selling three types of paper products - </a:t>
            </a:r>
            <a:r>
              <a:rPr lang="en-US" sz="2800" b="1" dirty="0"/>
              <a:t>Standard, Gloss, and Poster paper, </a:t>
            </a:r>
            <a:r>
              <a:rPr lang="en-US" sz="2800" dirty="0"/>
              <a:t>to a variety of corporate customers.</a:t>
            </a:r>
          </a:p>
          <a:p>
            <a:endParaRPr lang="en-US" sz="2800" dirty="0"/>
          </a:p>
          <a:p>
            <a:r>
              <a:rPr lang="en-US" sz="2800" dirty="0"/>
              <a:t>The company recently went through a </a:t>
            </a:r>
            <a:r>
              <a:rPr lang="en-US" sz="2800" b="1" dirty="0"/>
              <a:t>digital transformation</a:t>
            </a:r>
            <a:r>
              <a:rPr lang="en-US" sz="2800" dirty="0"/>
              <a:t>, moving from traditional sales channels to a </a:t>
            </a:r>
            <a:r>
              <a:rPr lang="en-US" sz="2800" b="1" dirty="0"/>
              <a:t>website-based sales model</a:t>
            </a:r>
            <a:r>
              <a:rPr lang="en-US" sz="2800" dirty="0"/>
              <a:t>. This transition has enabled them to capture and store critical business data in a central </a:t>
            </a:r>
            <a:r>
              <a:rPr lang="en-US" sz="2800" b="1" dirty="0"/>
              <a:t>backend database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5D0182-B77F-676C-3132-014D2AB6AE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807427"/>
              </p:ext>
            </p:extLst>
          </p:nvPr>
        </p:nvGraphicFramePr>
        <p:xfrm>
          <a:off x="1092082" y="3946021"/>
          <a:ext cx="8305800" cy="5412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77E83BC-B68E-28F7-D92F-1AA45D683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1049" y="4991100"/>
            <a:ext cx="7620000" cy="3322063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87FE264-EAE2-2913-EEE1-F4F7EC2418B4}"/>
              </a:ext>
            </a:extLst>
          </p:cNvPr>
          <p:cNvSpPr txBox="1"/>
          <p:nvPr/>
        </p:nvSpPr>
        <p:spPr>
          <a:xfrm>
            <a:off x="1092082" y="266700"/>
            <a:ext cx="8560035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44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Regional Insights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420CD50-E204-FB96-A85C-145167767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082" y="1922276"/>
            <a:ext cx="1299886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Northeast leads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with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$7.74M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sales (2,357 orders) – the top-performing region.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Southeast follows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closely with </a:t>
            </a: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$6.45M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sales (2,024 orders), showing strong 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West contributes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$5.92M from 1,634 orders, maintaining steady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Midwest lags</a:t>
            </a:r>
            <a:r>
              <a:rPr kumimoji="0" lang="en-NG" altLang="en-NG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at $3.01M sales (897 orders), presenting a major growth opportunity.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0BB34-40F3-30DB-26FD-155E17299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28A240-49D1-51C3-F3B2-92D7CFD1537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0E581274-A778-A133-2E5D-2CA98DA83388}"/>
              </a:ext>
            </a:extLst>
          </p:cNvPr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FB0DEB9-88B6-979F-04D0-B3183950EFDC}"/>
              </a:ext>
            </a:extLst>
          </p:cNvPr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80966432-676C-DE40-A066-CBF858097653}"/>
              </a:ext>
            </a:extLst>
          </p:cNvPr>
          <p:cNvSpPr txBox="1"/>
          <p:nvPr/>
        </p:nvSpPr>
        <p:spPr>
          <a:xfrm>
            <a:off x="914400" y="190500"/>
            <a:ext cx="8560035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44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MoM Growth (MoM)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5463A43-5DA8-0CA4-FDB5-73EE32FED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959368"/>
              </p:ext>
            </p:extLst>
          </p:nvPr>
        </p:nvGraphicFramePr>
        <p:xfrm>
          <a:off x="1143000" y="3619500"/>
          <a:ext cx="16078199" cy="6228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359801-34DC-CCC7-A631-431816C20749}"/>
              </a:ext>
            </a:extLst>
          </p:cNvPr>
          <p:cNvSpPr txBox="1"/>
          <p:nvPr/>
        </p:nvSpPr>
        <p:spPr>
          <a:xfrm>
            <a:off x="914400" y="1485900"/>
            <a:ext cx="1379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Month-over-Month (MoM) growth shows a mix of strong spikes and less dips across the observed period. There are multiple months with </a:t>
            </a:r>
            <a:r>
              <a:rPr lang="en-US" b="1" dirty="0"/>
              <a:t>substantial positive growth</a:t>
            </a:r>
            <a:r>
              <a:rPr lang="en-US" dirty="0"/>
              <a:t>, notably around </a:t>
            </a:r>
            <a:r>
              <a:rPr lang="en-US" b="1" dirty="0"/>
              <a:t>October 2014, April 2015, and July 2016</a:t>
            </a:r>
            <a:r>
              <a:rPr lang="en-US" dirty="0"/>
              <a:t>, where growth exceeded 40–60%. However, there are also periods of </a:t>
            </a:r>
            <a:r>
              <a:rPr lang="en-US" b="1" dirty="0"/>
              <a:t>sharp declines</a:t>
            </a:r>
            <a:r>
              <a:rPr lang="en-US" dirty="0"/>
              <a:t>, with the most notable drop occurring in </a:t>
            </a:r>
            <a:r>
              <a:rPr lang="en-US" b="1" dirty="0"/>
              <a:t>January 2017</a:t>
            </a:r>
            <a:r>
              <a:rPr lang="en-US" dirty="0"/>
              <a:t>, which after a </a:t>
            </a:r>
            <a:r>
              <a:rPr lang="en-US" dirty="0" err="1"/>
              <a:t>deepdive</a:t>
            </a:r>
            <a:r>
              <a:rPr lang="en-US" dirty="0"/>
              <a:t> I noticed it was because that month only recorded sales for one month. Overall, the pattern suggests cyclical demand, with periods of strong recovery following declines.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30142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A407-E92B-727E-6663-01572482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2B2F3F-7CD0-984A-E82F-CF236BF5FE7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AEF24169-5F22-5FD1-5895-79CBE6A21555}"/>
              </a:ext>
            </a:extLst>
          </p:cNvPr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44BBF4C-E296-6F42-8301-1626A074E716}"/>
              </a:ext>
            </a:extLst>
          </p:cNvPr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0114F82-7C14-A52D-2C96-74A5844140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955346"/>
              </p:ext>
            </p:extLst>
          </p:nvPr>
        </p:nvGraphicFramePr>
        <p:xfrm>
          <a:off x="914400" y="4185680"/>
          <a:ext cx="10007600" cy="5459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5E20B91-C580-A720-558B-6C5C0E878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13038"/>
            <a:ext cx="8762999" cy="315960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EED5650-3057-9F02-A265-F2A741981610}"/>
              </a:ext>
            </a:extLst>
          </p:cNvPr>
          <p:cNvSpPr txBox="1"/>
          <p:nvPr/>
        </p:nvSpPr>
        <p:spPr>
          <a:xfrm>
            <a:off x="10324983" y="3877936"/>
            <a:ext cx="8560035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36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First Interaction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5C9D2-1E77-68DE-EC74-32CBCAAFB7FB}"/>
              </a:ext>
            </a:extLst>
          </p:cNvPr>
          <p:cNvSpPr txBox="1"/>
          <p:nvPr/>
        </p:nvSpPr>
        <p:spPr>
          <a:xfrm>
            <a:off x="10287000" y="5295900"/>
            <a:ext cx="6858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uce" panose="020B0604020202020204" charset="0"/>
              </a:rPr>
              <a:t>Analysis of first interaction channels shows that </a:t>
            </a:r>
            <a:r>
              <a:rPr lang="en-US" b="1" dirty="0">
                <a:latin typeface="Open Sauce" panose="020B0604020202020204" charset="0"/>
              </a:rPr>
              <a:t>Direct traffic accounts for the majority</a:t>
            </a:r>
            <a:r>
              <a:rPr lang="en-US" dirty="0">
                <a:latin typeface="Open Sauce" panose="020B0604020202020204" charset="0"/>
              </a:rPr>
              <a:t> of first-time customer interactions, with 193 clients discovering Parch &amp; Posey this way. Organic search and Facebook follow next with 42 and 41 clients respectively, highlighting the importance of search visibility and social media. </a:t>
            </a:r>
          </a:p>
          <a:p>
            <a:endParaRPr lang="en-US" dirty="0">
              <a:latin typeface="Open Sauce" panose="020B0604020202020204" charset="0"/>
            </a:endParaRPr>
          </a:p>
          <a:p>
            <a:r>
              <a:rPr lang="en-US" dirty="0">
                <a:latin typeface="Open Sauce" panose="020B0604020202020204" charset="0"/>
              </a:rPr>
              <a:t>Paid channels like </a:t>
            </a:r>
            <a:r>
              <a:rPr lang="en-US" dirty="0" err="1">
                <a:latin typeface="Open Sauce" panose="020B0604020202020204" charset="0"/>
              </a:rPr>
              <a:t>Adwords</a:t>
            </a:r>
            <a:r>
              <a:rPr lang="en-US" dirty="0">
                <a:latin typeface="Open Sauce" panose="020B0604020202020204" charset="0"/>
              </a:rPr>
              <a:t> (31 clients) and Banner ads (23 clients) contribute moderately, while Twitter brings in the fewest (21 clients). This suggests a strong reliance on direct engagement and discoverability rather than paid acquisition.</a:t>
            </a:r>
            <a:endParaRPr lang="en-NG" dirty="0"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5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CDAE-7289-796F-A443-3D2A629D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968A66-FF0E-A12B-0E3E-433E2F95717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60A03614-7167-615B-03FE-78C66FB48B1F}"/>
              </a:ext>
            </a:extLst>
          </p:cNvPr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6FE11E1-54AD-F569-2D40-F32B37413202}"/>
              </a:ext>
            </a:extLst>
          </p:cNvPr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F311B-7F13-9B17-2FCB-350AEBEB4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790701"/>
            <a:ext cx="7010400" cy="8257634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86E527C1-0A82-B430-84CA-E2627879D43A}"/>
              </a:ext>
            </a:extLst>
          </p:cNvPr>
          <p:cNvSpPr txBox="1"/>
          <p:nvPr/>
        </p:nvSpPr>
        <p:spPr>
          <a:xfrm>
            <a:off x="533400" y="238665"/>
            <a:ext cx="13182600" cy="940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3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Churned Accounts (50% drop in half year average orders 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267B2-3E65-2D00-04E7-237ABABB1F5F}"/>
              </a:ext>
            </a:extLst>
          </p:cNvPr>
          <p:cNvSpPr txBox="1"/>
          <p:nvPr/>
        </p:nvSpPr>
        <p:spPr>
          <a:xfrm>
            <a:off x="8284200" y="2719161"/>
            <a:ext cx="8153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uce" panose="020B0604020202020204" charset="0"/>
              </a:rPr>
              <a:t>Our churn analysis reveals a </a:t>
            </a:r>
            <a:r>
              <a:rPr lang="en-US" b="1" dirty="0">
                <a:latin typeface="Open Sauce" panose="020B0604020202020204" charset="0"/>
              </a:rPr>
              <a:t>significant loss of business</a:t>
            </a:r>
            <a:r>
              <a:rPr lang="en-US" dirty="0">
                <a:latin typeface="Open Sauce" panose="020B0604020202020204" charset="0"/>
              </a:rPr>
              <a:t> from several key accounts between H1 and H2 2016.</a:t>
            </a:r>
          </a:p>
          <a:p>
            <a:endParaRPr lang="en-US" dirty="0">
              <a:latin typeface="Open Sauce" panose="020B0604020202020204" charset="0"/>
            </a:endParaRPr>
          </a:p>
          <a:p>
            <a:r>
              <a:rPr lang="en-US" b="1" dirty="0">
                <a:latin typeface="Open Sauce" panose="020B0604020202020204" charset="0"/>
              </a:rPr>
              <a:t>Major Clients with 100% Drop</a:t>
            </a:r>
          </a:p>
          <a:p>
            <a:endParaRPr lang="en-US" dirty="0">
              <a:latin typeface="Open Sauce" panose="020B0604020202020204" charset="0"/>
            </a:endParaRPr>
          </a:p>
          <a:p>
            <a:pPr lvl="1"/>
            <a:r>
              <a:rPr lang="en-US" b="1" dirty="0">
                <a:latin typeface="Open Sauce" panose="020B0604020202020204" charset="0"/>
              </a:rPr>
              <a:t>PepsiCo</a:t>
            </a:r>
            <a:r>
              <a:rPr lang="en-US" dirty="0">
                <a:latin typeface="Open Sauce" panose="020B0604020202020204" charset="0"/>
              </a:rPr>
              <a:t>: Monthly orders fell from </a:t>
            </a:r>
            <a:r>
              <a:rPr lang="en-US" b="1" dirty="0">
                <a:latin typeface="Open Sauce" panose="020B0604020202020204" charset="0"/>
              </a:rPr>
              <a:t>1,168 → 0</a:t>
            </a:r>
            <a:r>
              <a:rPr lang="en-US" dirty="0">
                <a:latin typeface="Open Sauce" panose="020B0604020202020204" charset="0"/>
              </a:rPr>
              <a:t> (100% drop)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Apple</a:t>
            </a:r>
            <a:r>
              <a:rPr lang="en-US" dirty="0">
                <a:latin typeface="Open Sauce" panose="020B0604020202020204" charset="0"/>
              </a:rPr>
              <a:t>: Monthly orders fell from </a:t>
            </a:r>
            <a:r>
              <a:rPr lang="en-US" b="1" dirty="0">
                <a:latin typeface="Open Sauce" panose="020B0604020202020204" charset="0"/>
              </a:rPr>
              <a:t>299 → 0</a:t>
            </a:r>
            <a:r>
              <a:rPr lang="en-US" dirty="0">
                <a:latin typeface="Open Sauce" panose="020B0604020202020204" charset="0"/>
              </a:rPr>
              <a:t> (100% drop)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VF</a:t>
            </a:r>
            <a:r>
              <a:rPr lang="en-US" dirty="0">
                <a:latin typeface="Open Sauce" panose="020B0604020202020204" charset="0"/>
              </a:rPr>
              <a:t>: Monthly orders fell from </a:t>
            </a:r>
            <a:r>
              <a:rPr lang="en-US" b="1" dirty="0">
                <a:latin typeface="Open Sauce" panose="020B0604020202020204" charset="0"/>
              </a:rPr>
              <a:t>1,412 → 0</a:t>
            </a:r>
            <a:r>
              <a:rPr lang="en-US" dirty="0">
                <a:latin typeface="Open Sauce" panose="020B0604020202020204" charset="0"/>
              </a:rPr>
              <a:t> (100% drop)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WellCare Health Plans</a:t>
            </a:r>
            <a:r>
              <a:rPr lang="en-US" dirty="0">
                <a:latin typeface="Open Sauce" panose="020B0604020202020204" charset="0"/>
              </a:rPr>
              <a:t>: Monthly orders fell from </a:t>
            </a:r>
            <a:r>
              <a:rPr lang="en-US" b="1" dirty="0">
                <a:latin typeface="Open Sauce" panose="020B0604020202020204" charset="0"/>
              </a:rPr>
              <a:t>1,492 → 0</a:t>
            </a:r>
            <a:r>
              <a:rPr lang="en-US" dirty="0">
                <a:latin typeface="Open Sauce" panose="020B0604020202020204" charset="0"/>
              </a:rPr>
              <a:t> (100% drop)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General Electric</a:t>
            </a:r>
            <a:r>
              <a:rPr lang="en-US" dirty="0">
                <a:latin typeface="Open Sauce" panose="020B0604020202020204" charset="0"/>
              </a:rPr>
              <a:t>, </a:t>
            </a:r>
            <a:r>
              <a:rPr lang="en-US" b="1" dirty="0">
                <a:latin typeface="Open Sauce" panose="020B0604020202020204" charset="0"/>
              </a:rPr>
              <a:t>DuPont</a:t>
            </a:r>
            <a:r>
              <a:rPr lang="en-US" dirty="0">
                <a:latin typeface="Open Sauce" panose="020B0604020202020204" charset="0"/>
              </a:rPr>
              <a:t>, </a:t>
            </a:r>
            <a:r>
              <a:rPr lang="en-US" b="1" dirty="0">
                <a:latin typeface="Open Sauce" panose="020B0604020202020204" charset="0"/>
              </a:rPr>
              <a:t>Delta Air Lines</a:t>
            </a:r>
            <a:r>
              <a:rPr lang="en-US" dirty="0">
                <a:latin typeface="Open Sauce" panose="020B0604020202020204" charset="0"/>
              </a:rPr>
              <a:t>, </a:t>
            </a:r>
            <a:r>
              <a:rPr lang="en-US" b="1" dirty="0">
                <a:latin typeface="Open Sauce" panose="020B0604020202020204" charset="0"/>
              </a:rPr>
              <a:t>Travelers Cos.</a:t>
            </a:r>
            <a:r>
              <a:rPr lang="en-US" dirty="0">
                <a:latin typeface="Open Sauce" panose="020B0604020202020204" charset="0"/>
              </a:rPr>
              <a:t> all dropped to </a:t>
            </a:r>
            <a:r>
              <a:rPr lang="en-US" b="1" dirty="0">
                <a:latin typeface="Open Sauce" panose="020B0604020202020204" charset="0"/>
              </a:rPr>
              <a:t>0 orders</a:t>
            </a:r>
          </a:p>
          <a:p>
            <a:pPr lvl="1"/>
            <a:endParaRPr lang="en-US" dirty="0">
              <a:latin typeface="Open Sauce" panose="020B0604020202020204" charset="0"/>
            </a:endParaRPr>
          </a:p>
          <a:p>
            <a:r>
              <a:rPr lang="en-US" b="1" dirty="0">
                <a:latin typeface="Open Sauce" panose="020B0604020202020204" charset="0"/>
              </a:rPr>
              <a:t>High-Value Accounts with Severe Declines (70–90%+)</a:t>
            </a:r>
          </a:p>
          <a:p>
            <a:endParaRPr lang="en-US" dirty="0">
              <a:latin typeface="Open Sauce" panose="020B0604020202020204" charset="0"/>
            </a:endParaRPr>
          </a:p>
          <a:p>
            <a:pPr lvl="1"/>
            <a:r>
              <a:rPr lang="en-US" b="1" dirty="0">
                <a:latin typeface="Open Sauce" panose="020B0604020202020204" charset="0"/>
              </a:rPr>
              <a:t>Community Health Systems</a:t>
            </a:r>
            <a:r>
              <a:rPr lang="en-US" dirty="0">
                <a:latin typeface="Open Sauce" panose="020B0604020202020204" charset="0"/>
              </a:rPr>
              <a:t>: </a:t>
            </a:r>
            <a:r>
              <a:rPr lang="en-US" b="1" dirty="0">
                <a:latin typeface="Open Sauce" panose="020B0604020202020204" charset="0"/>
              </a:rPr>
              <a:t>-82%</a:t>
            </a:r>
            <a:r>
              <a:rPr lang="en-US" dirty="0">
                <a:latin typeface="Open Sauce" panose="020B0604020202020204" charset="0"/>
              </a:rPr>
              <a:t> drop (1,269 → 225)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Whole Foods Market</a:t>
            </a:r>
            <a:r>
              <a:rPr lang="en-US" dirty="0">
                <a:latin typeface="Open Sauce" panose="020B0604020202020204" charset="0"/>
              </a:rPr>
              <a:t>: </a:t>
            </a:r>
            <a:r>
              <a:rPr lang="en-US" b="1" dirty="0">
                <a:latin typeface="Open Sauce" panose="020B0604020202020204" charset="0"/>
              </a:rPr>
              <a:t>-84%</a:t>
            </a:r>
            <a:r>
              <a:rPr lang="en-US" dirty="0">
                <a:latin typeface="Open Sauce" panose="020B0604020202020204" charset="0"/>
              </a:rPr>
              <a:t> drop (665 → 109)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Core-Mark Holding</a:t>
            </a:r>
            <a:r>
              <a:rPr lang="en-US" dirty="0">
                <a:latin typeface="Open Sauce" panose="020B0604020202020204" charset="0"/>
              </a:rPr>
              <a:t>: </a:t>
            </a:r>
            <a:r>
              <a:rPr lang="en-US" b="1" dirty="0">
                <a:latin typeface="Open Sauce" panose="020B0604020202020204" charset="0"/>
              </a:rPr>
              <a:t>-88%</a:t>
            </a:r>
            <a:r>
              <a:rPr lang="en-US" dirty="0">
                <a:latin typeface="Open Sauce" panose="020B0604020202020204" charset="0"/>
              </a:rPr>
              <a:t> drop (700 → 86)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Time Warner</a:t>
            </a:r>
            <a:r>
              <a:rPr lang="en-US" dirty="0">
                <a:latin typeface="Open Sauce" panose="020B0604020202020204" charset="0"/>
              </a:rPr>
              <a:t>: </a:t>
            </a:r>
            <a:r>
              <a:rPr lang="en-US" b="1" dirty="0">
                <a:latin typeface="Open Sauce" panose="020B0604020202020204" charset="0"/>
              </a:rPr>
              <a:t>-77%</a:t>
            </a:r>
            <a:r>
              <a:rPr lang="en-US" dirty="0">
                <a:latin typeface="Open Sauce" panose="020B0604020202020204" charset="0"/>
              </a:rPr>
              <a:t> drop (770 → 177)</a:t>
            </a:r>
          </a:p>
          <a:p>
            <a:pPr lvl="1"/>
            <a:r>
              <a:rPr lang="en-US" b="1" dirty="0">
                <a:latin typeface="Open Sauce" panose="020B0604020202020204" charset="0"/>
              </a:rPr>
              <a:t>Disney</a:t>
            </a:r>
            <a:r>
              <a:rPr lang="en-US" dirty="0">
                <a:latin typeface="Open Sauce" panose="020B0604020202020204" charset="0"/>
              </a:rPr>
              <a:t>: </a:t>
            </a:r>
            <a:r>
              <a:rPr lang="en-US" b="1" dirty="0">
                <a:latin typeface="Open Sauce" panose="020B0604020202020204" charset="0"/>
              </a:rPr>
              <a:t>-75%</a:t>
            </a:r>
            <a:r>
              <a:rPr lang="en-US" dirty="0">
                <a:latin typeface="Open Sauce" panose="020B0604020202020204" charset="0"/>
              </a:rPr>
              <a:t> drop (425 → 107)</a:t>
            </a:r>
          </a:p>
          <a:p>
            <a:pPr lvl="1"/>
            <a:endParaRPr lang="en-US" dirty="0">
              <a:latin typeface="Open Sauce" panose="020B0604020202020204" charset="0"/>
            </a:endParaRPr>
          </a:p>
          <a:p>
            <a:r>
              <a:rPr lang="en-US" b="1" dirty="0">
                <a:latin typeface="Open Sauce" panose="020B0604020202020204" charset="0"/>
              </a:rPr>
              <a:t>Overall Impact</a:t>
            </a:r>
          </a:p>
          <a:p>
            <a:endParaRPr lang="en-US" dirty="0">
              <a:latin typeface="Open Sauce" panose="020B0604020202020204" charset="0"/>
            </a:endParaRPr>
          </a:p>
          <a:p>
            <a:pPr lvl="1"/>
            <a:r>
              <a:rPr lang="en-US" dirty="0">
                <a:latin typeface="Open Sauce" panose="020B0604020202020204" charset="0"/>
              </a:rPr>
              <a:t>Over </a:t>
            </a:r>
            <a:r>
              <a:rPr lang="en-US" b="1" dirty="0">
                <a:latin typeface="Open Sauce" panose="020B0604020202020204" charset="0"/>
              </a:rPr>
              <a:t>20 key accounts</a:t>
            </a:r>
            <a:r>
              <a:rPr lang="en-US" dirty="0">
                <a:latin typeface="Open Sauce" panose="020B0604020202020204" charset="0"/>
              </a:rPr>
              <a:t> show &gt;50% decline</a:t>
            </a:r>
          </a:p>
          <a:p>
            <a:pPr lvl="1"/>
            <a:r>
              <a:rPr lang="en-US" dirty="0">
                <a:latin typeface="Open Sauce" panose="020B0604020202020204" charset="0"/>
              </a:rPr>
              <a:t>Combined lost volume from PepsiCo, Apple, VF, and WellCare alone exceeds </a:t>
            </a:r>
            <a:r>
              <a:rPr lang="en-US" b="1" dirty="0">
                <a:latin typeface="Open Sauce" panose="020B0604020202020204" charset="0"/>
              </a:rPr>
              <a:t>4,300 monthly orders</a:t>
            </a:r>
            <a:endParaRPr lang="en-US" dirty="0">
              <a:latin typeface="Open Sauce" panose="020B0604020202020204" charset="0"/>
            </a:endParaRPr>
          </a:p>
          <a:p>
            <a:endParaRPr lang="en-NG" dirty="0">
              <a:latin typeface="Open Sau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9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35FE4-8B11-7FB0-C0F3-30B72F5D1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0C5653-6A23-E1B8-1A16-62125F019E2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DBABBBC-5449-BEE1-F1B1-15E44385B0AA}"/>
              </a:ext>
            </a:extLst>
          </p:cNvPr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10F2D8A-0DF8-361F-1AE3-A76843EE26C0}"/>
              </a:ext>
            </a:extLst>
          </p:cNvPr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30A8440-3939-8D48-B75A-9CA1E68E09E8}"/>
              </a:ext>
            </a:extLst>
          </p:cNvPr>
          <p:cNvSpPr txBox="1"/>
          <p:nvPr/>
        </p:nvSpPr>
        <p:spPr>
          <a:xfrm>
            <a:off x="914400" y="384202"/>
            <a:ext cx="8560035" cy="976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44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General Recommendations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21BFA4-BFE8-9420-C9A1-F9DB5D2EE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736" y="2459940"/>
            <a:ext cx="13837063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Re-engage High-Value Lost Accounts: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Prioritize win-back campaigns for key clients like </a:t>
            </a: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PepsiCo, Apple, VF, WellCare, and Becton Dickinson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who dropped to zero spend. These accounts represent significant revenue opportunities.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G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Salesperson Performance Reviews: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Conduct one-on-one reviews with sales reps owning multiple accounts with sharp declines (e.g., Eugena Esser, Michel Averette, Saran Ram). Assess root causes </a:t>
            </a:r>
            <a:r>
              <a:rPr kumimoji="0" lang="en-US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-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churn drivers, lost contacts, or competitive pressure.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G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Client Health Monitoring: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Implement early-warning dashboards (churn risk scores, spend trend alerts) to flag clients whose spend drops &gt;30% month-over-month, so the team can act before full churn.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G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Channel Mix Optimization: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With </a:t>
            </a: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193 clients coming through direct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but smaller numbers from ads/social, review paid media performance to ensure marketing spend aligns with highest-value acquisition sources.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G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Product/Service Feedback Loop: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Engage churned or low-spend accounts with short surveys or account manager outreach to identify common pain points, feeding insights back to product and support teams.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NG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uc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Executive Focus on Top 20 Accounts:</a:t>
            </a:r>
            <a:r>
              <a:rPr kumimoji="0" lang="en-NG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uce" panose="020B0604020202020204" charset="0"/>
              </a:rPr>
              <a:t> Create a quarterly business review (QBR) process for the top accounts to maintain relationships, showcase ROI, and ensure consistent engagement from leadership.</a:t>
            </a:r>
          </a:p>
        </p:txBody>
      </p:sp>
    </p:spTree>
    <p:extLst>
      <p:ext uri="{BB962C8B-B14F-4D97-AF65-F5344CB8AC3E}">
        <p14:creationId xmlns:p14="http://schemas.microsoft.com/office/powerpoint/2010/main" val="320173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1393889" y="1028700"/>
            <a:ext cx="475923" cy="475923"/>
          </a:xfrm>
          <a:custGeom>
            <a:avLst/>
            <a:gdLst/>
            <a:ahLst/>
            <a:cxnLst/>
            <a:rect l="l" t="t" r="r" b="b"/>
            <a:pathLst>
              <a:path w="475923" h="475923">
                <a:moveTo>
                  <a:pt x="0" y="0"/>
                </a:moveTo>
                <a:lnTo>
                  <a:pt x="475923" y="0"/>
                </a:lnTo>
                <a:lnTo>
                  <a:pt x="475923" y="475923"/>
                </a:lnTo>
                <a:lnTo>
                  <a:pt x="0" y="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 rot="5400000">
            <a:off x="12066516" y="-930224"/>
            <a:ext cx="12442968" cy="12147447"/>
          </a:xfrm>
          <a:custGeom>
            <a:avLst/>
            <a:gdLst/>
            <a:ahLst/>
            <a:cxnLst/>
            <a:rect l="l" t="t" r="r" b="b"/>
            <a:pathLst>
              <a:path w="12442968" h="12147447">
                <a:moveTo>
                  <a:pt x="0" y="0"/>
                </a:moveTo>
                <a:lnTo>
                  <a:pt x="12442968" y="0"/>
                </a:lnTo>
                <a:lnTo>
                  <a:pt x="12442968" y="12147448"/>
                </a:lnTo>
                <a:lnTo>
                  <a:pt x="0" y="12147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AutoShape 5"/>
          <p:cNvSpPr/>
          <p:nvPr/>
        </p:nvSpPr>
        <p:spPr>
          <a:xfrm>
            <a:off x="5486400" y="5982573"/>
            <a:ext cx="2507775" cy="0"/>
          </a:xfrm>
          <a:prstGeom prst="line">
            <a:avLst/>
          </a:prstGeom>
          <a:ln w="38100" cap="flat">
            <a:solidFill>
              <a:srgbClr val="0736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0506100" y="1612530"/>
            <a:ext cx="658606" cy="726967"/>
          </a:xfrm>
          <a:custGeom>
            <a:avLst/>
            <a:gdLst/>
            <a:ahLst/>
            <a:cxnLst/>
            <a:rect l="l" t="t" r="r" b="b"/>
            <a:pathLst>
              <a:path w="658606" h="726967">
                <a:moveTo>
                  <a:pt x="0" y="0"/>
                </a:moveTo>
                <a:lnTo>
                  <a:pt x="658606" y="0"/>
                </a:lnTo>
                <a:lnTo>
                  <a:pt x="658606" y="726968"/>
                </a:lnTo>
                <a:lnTo>
                  <a:pt x="0" y="726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2876" r="-84752" b="-3450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TextBox 7"/>
          <p:cNvSpPr txBox="1"/>
          <p:nvPr/>
        </p:nvSpPr>
        <p:spPr>
          <a:xfrm>
            <a:off x="2110391" y="1109499"/>
            <a:ext cx="228676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Parch &amp; Posey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889" y="4305300"/>
            <a:ext cx="986857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793</Words>
  <Application>Microsoft Office PowerPoint</Application>
  <PresentationFormat>Custom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Open Sauce</vt:lpstr>
      <vt:lpstr>Open Sauce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Abstract Geometric Circular  Business Case Study Presentation</dc:title>
  <dc:creator>user</dc:creator>
  <cp:lastModifiedBy>Oluwatobi Ojo</cp:lastModifiedBy>
  <cp:revision>2</cp:revision>
  <dcterms:created xsi:type="dcterms:W3CDTF">2006-08-16T00:00:00Z</dcterms:created>
  <dcterms:modified xsi:type="dcterms:W3CDTF">2025-09-11T07:47:35Z</dcterms:modified>
  <dc:identifier>DAGmSnXO4ZQ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2025-09-10T23:25:59Z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34f6c3f1-2593-48a0-9fbf-da6677362814</vt:lpwstr>
  </property>
  <property fmtid="{D5CDD505-2E9C-101B-9397-08002B2CF9AE}" pid="7" name="MSIP_Label_defa4170-0d19-0005-0004-bc88714345d2_ActionId">
    <vt:lpwstr>6dd038ee-4fc6-48e3-8589-c5ee613715ed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